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7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8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9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0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4" r:id="rId2"/>
  </p:sldMasterIdLst>
  <p:notesMasterIdLst>
    <p:notesMasterId r:id="rId37"/>
  </p:notesMasterIdLst>
  <p:sldIdLst>
    <p:sldId id="301" r:id="rId3"/>
    <p:sldId id="265" r:id="rId4"/>
    <p:sldId id="638" r:id="rId5"/>
    <p:sldId id="721" r:id="rId6"/>
    <p:sldId id="722" r:id="rId7"/>
    <p:sldId id="720" r:id="rId8"/>
    <p:sldId id="724" r:id="rId9"/>
    <p:sldId id="680" r:id="rId10"/>
    <p:sldId id="725" r:id="rId11"/>
    <p:sldId id="727" r:id="rId12"/>
    <p:sldId id="704" r:id="rId13"/>
    <p:sldId id="711" r:id="rId14"/>
    <p:sldId id="736" r:id="rId15"/>
    <p:sldId id="712" r:id="rId16"/>
    <p:sldId id="737" r:id="rId17"/>
    <p:sldId id="728" r:id="rId18"/>
    <p:sldId id="738" r:id="rId19"/>
    <p:sldId id="729" r:id="rId20"/>
    <p:sldId id="739" r:id="rId21"/>
    <p:sldId id="730" r:id="rId22"/>
    <p:sldId id="740" r:id="rId23"/>
    <p:sldId id="731" r:id="rId24"/>
    <p:sldId id="741" r:id="rId25"/>
    <p:sldId id="732" r:id="rId26"/>
    <p:sldId id="742" r:id="rId27"/>
    <p:sldId id="733" r:id="rId28"/>
    <p:sldId id="743" r:id="rId29"/>
    <p:sldId id="714" r:id="rId30"/>
    <p:sldId id="715" r:id="rId31"/>
    <p:sldId id="716" r:id="rId32"/>
    <p:sldId id="717" r:id="rId33"/>
    <p:sldId id="719" r:id="rId34"/>
    <p:sldId id="734" r:id="rId35"/>
    <p:sldId id="735" r:id="rId36"/>
  </p:sldIdLst>
  <p:sldSz cx="12192000" cy="6858000"/>
  <p:notesSz cx="6858000" cy="9144000"/>
  <p:embeddedFontLst>
    <p:embeddedFont>
      <p:font typeface="Aptos Narrow" panose="020B0004020202020204" pitchFamily="34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Lato" panose="020F0502020204030203" pitchFamily="34" charset="0"/>
      <p:regular r:id="rId43"/>
      <p:bold r:id="rId44"/>
      <p:italic r:id="rId45"/>
      <p:boldItalic r:id="rId46"/>
    </p:embeddedFont>
    <p:embeddedFont>
      <p:font typeface="Lato Light" panose="020F0302020204030204" pitchFamily="34" charset="0"/>
      <p:regular r:id="rId47"/>
      <p:bold r:id="rId48"/>
      <p:italic r:id="rId49"/>
      <p:boldItalic r:id="rId50"/>
    </p:embeddedFont>
    <p:embeddedFont>
      <p:font typeface="Roboto Slab" pitchFamily="2" charset="0"/>
      <p:regular r:id="rId51"/>
      <p:bold r:id="rId52"/>
    </p:embeddedFont>
  </p:embeddedFontLst>
  <p:custDataLst>
    <p:tags r:id="rId53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77"/>
    <p:restoredTop sz="96327"/>
  </p:normalViewPr>
  <p:slideViewPr>
    <p:cSldViewPr snapToGrid="0">
      <p:cViewPr varScale="1">
        <p:scale>
          <a:sx n="109" d="100"/>
          <a:sy n="109" d="100"/>
        </p:scale>
        <p:origin x="21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2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gs" Target="tags/tag1.xml"/><Relationship Id="rId5" Type="http://schemas.openxmlformats.org/officeDocument/2006/relationships/slide" Target="slides/slide3.xml"/><Relationship Id="rId61" Type="http://customschemas.google.com/relationships/presentationmetadata" Target="metadata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font" Target="fonts/font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6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2160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4294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9811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0691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1829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1887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8883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004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2717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4827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1786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701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58496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5363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2209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1280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341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2015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974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4441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168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6030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6949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2215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5408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48DD31A1-CAE8-4E2E-84BB-DD354C4A9CC2}" type="datetimeFigureOut">
              <a:rPr lang="en-US"/>
              <a:pPr>
                <a:defRPr/>
              </a:pPr>
              <a:t>10/30/24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867D193E-B716-4D9F-A381-280F8B0F5F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51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9FF4EE7C-CD61-4A6E-802E-7C8ED360D758}" type="datetimeFigureOut">
              <a:rPr lang="en-US"/>
              <a:pPr>
                <a:defRPr/>
              </a:pPr>
              <a:t>10/30/24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92D228CB-9D5D-42FB-911D-669D2089E4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99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4"/>
            <a:ext cx="4011084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25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1"/>
            <a:ext cx="4011084" cy="46905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2F808C9-B8B2-4E1D-BBAA-A9726590BA71}" type="datetimeFigureOut">
              <a:rPr lang="en-US"/>
              <a:pPr>
                <a:defRPr/>
              </a:pPr>
              <a:t>10/30/24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584B3757-017F-4F5D-ACA4-1E826C9540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7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72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9"/>
            <a:ext cx="7315200" cy="8043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2DDECC6C-7443-47A8-AE5B-220135DA7A5B}" type="datetimeFigureOut">
              <a:rPr lang="en-US"/>
              <a:pPr>
                <a:defRPr/>
              </a:pPr>
              <a:t>10/30/24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1A6679B6-1F98-4296-918F-0305E900E4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91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84D441AF-DD11-4388-9155-58332CB9E70C}" type="datetimeFigureOut">
              <a:rPr lang="en-US"/>
              <a:pPr>
                <a:defRPr/>
              </a:pPr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648C436-6C27-4BF4-A04C-D2B1BEAACF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66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5169"/>
            <a:ext cx="2743200" cy="58504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5169"/>
            <a:ext cx="8026400" cy="58504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A872AE81-4200-4773-A6CA-852C6F7797DA}" type="datetimeFigureOut">
              <a:rPr lang="en-US"/>
              <a:pPr>
                <a:defRPr/>
              </a:pPr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B7377638-3B2B-4A12-92CD-00486D9375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009CB-04C5-0C83-DA15-186293EA3A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ED33E-9A2C-0869-F6B0-FF37A39F20A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F7815-746F-3134-A371-FA2E40906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77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1487"/>
            <a:ext cx="10363200" cy="14689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540B098-39F1-4256-BB58-F10AA05FDECB}" type="datetimeFigureOut">
              <a:rPr lang="en-US"/>
              <a:pPr>
                <a:defRPr/>
              </a:pPr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5AA6DA61-F5F5-4BD7-BAFA-B16432FD47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47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1CF54AC6-DC01-47B4-84E3-35E7D762A4A8}" type="datetimeFigureOut">
              <a:rPr lang="en-US"/>
              <a:pPr>
                <a:defRPr/>
              </a:pPr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91BE0F17-D01A-4D23-BC5F-2688417570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72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313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186"/>
            <a:ext cx="10363200" cy="150071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1E73F40D-86E6-4C15-B9C3-7E392B06B9B5}" type="datetimeFigureOut">
              <a:rPr lang="en-US"/>
              <a:pPr>
                <a:defRPr/>
              </a:pPr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8B9C40E0-CF51-48B7-8D8F-19488C69BF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22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E17FFF2-5061-4878-8F3B-EC1C520F078F}" type="datetimeFigureOut">
              <a:rPr lang="en-US"/>
              <a:pPr>
                <a:defRPr/>
              </a:pPr>
              <a:t>10/30/24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A84E7276-5C52-425E-9675-9303C21968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4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585"/>
            <a:ext cx="5386917" cy="6413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935"/>
            <a:ext cx="5386917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4585"/>
            <a:ext cx="5389033" cy="6413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5935"/>
            <a:ext cx="5389033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5E42E38B-D87F-4040-A9B8-DFF1A7A2989B}" type="datetimeFigureOut">
              <a:rPr lang="en-US"/>
              <a:pPr>
                <a:defRPr/>
              </a:pPr>
              <a:t>10/30/24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A30E4D7C-921C-4939-B297-1C6A9DB904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1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2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6515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23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22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1.png"/><Relationship Id="rId5" Type="http://schemas.openxmlformats.org/officeDocument/2006/relationships/tags" Target="../tags/tag6.xml"/><Relationship Id="rId10" Type="http://schemas.openxmlformats.org/officeDocument/2006/relationships/image" Target="../media/image20.svg"/><Relationship Id="rId4" Type="http://schemas.openxmlformats.org/officeDocument/2006/relationships/tags" Target="../tags/tag5.xml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21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24.sv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23.png"/><Relationship Id="rId5" Type="http://schemas.openxmlformats.org/officeDocument/2006/relationships/tags" Target="../tags/tag13.xml"/><Relationship Id="rId10" Type="http://schemas.openxmlformats.org/officeDocument/2006/relationships/image" Target="../media/image20.svg"/><Relationship Id="rId4" Type="http://schemas.openxmlformats.org/officeDocument/2006/relationships/tags" Target="../tags/tag12.xml"/><Relationship Id="rId9" Type="http://schemas.openxmlformats.org/officeDocument/2006/relationships/image" Target="../media/image19.png"/><Relationship Id="rId14" Type="http://schemas.openxmlformats.org/officeDocument/2006/relationships/image" Target="../media/image2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21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24.sv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23.png"/><Relationship Id="rId5" Type="http://schemas.openxmlformats.org/officeDocument/2006/relationships/tags" Target="../tags/tag20.xml"/><Relationship Id="rId10" Type="http://schemas.openxmlformats.org/officeDocument/2006/relationships/image" Target="../media/image20.svg"/><Relationship Id="rId4" Type="http://schemas.openxmlformats.org/officeDocument/2006/relationships/tags" Target="../tags/tag19.xml"/><Relationship Id="rId9" Type="http://schemas.openxmlformats.org/officeDocument/2006/relationships/image" Target="../media/image19.png"/><Relationship Id="rId1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21.pn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24.sv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23.png"/><Relationship Id="rId5" Type="http://schemas.openxmlformats.org/officeDocument/2006/relationships/tags" Target="../tags/tag27.xml"/><Relationship Id="rId10" Type="http://schemas.openxmlformats.org/officeDocument/2006/relationships/image" Target="../media/image20.svg"/><Relationship Id="rId4" Type="http://schemas.openxmlformats.org/officeDocument/2006/relationships/tags" Target="../tags/tag26.xml"/><Relationship Id="rId9" Type="http://schemas.openxmlformats.org/officeDocument/2006/relationships/image" Target="../media/image19.png"/><Relationship Id="rId14" Type="http://schemas.openxmlformats.org/officeDocument/2006/relationships/image" Target="../media/image2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21.png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24.sv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23.png"/><Relationship Id="rId5" Type="http://schemas.openxmlformats.org/officeDocument/2006/relationships/tags" Target="../tags/tag34.xml"/><Relationship Id="rId10" Type="http://schemas.openxmlformats.org/officeDocument/2006/relationships/image" Target="../media/image20.svg"/><Relationship Id="rId4" Type="http://schemas.openxmlformats.org/officeDocument/2006/relationships/tags" Target="../tags/tag33.xml"/><Relationship Id="rId9" Type="http://schemas.openxmlformats.org/officeDocument/2006/relationships/image" Target="../media/image19.png"/><Relationship Id="rId14" Type="http://schemas.openxmlformats.org/officeDocument/2006/relationships/image" Target="../media/image2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21.png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image" Target="../media/image24.sv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image" Target="../media/image23.png"/><Relationship Id="rId5" Type="http://schemas.openxmlformats.org/officeDocument/2006/relationships/tags" Target="../tags/tag41.xml"/><Relationship Id="rId10" Type="http://schemas.openxmlformats.org/officeDocument/2006/relationships/image" Target="../media/image20.svg"/><Relationship Id="rId4" Type="http://schemas.openxmlformats.org/officeDocument/2006/relationships/tags" Target="../tags/tag40.xml"/><Relationship Id="rId9" Type="http://schemas.openxmlformats.org/officeDocument/2006/relationships/image" Target="../media/image19.png"/><Relationship Id="rId14" Type="http://schemas.openxmlformats.org/officeDocument/2006/relationships/image" Target="../media/image2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21.png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12" Type="http://schemas.openxmlformats.org/officeDocument/2006/relationships/image" Target="../media/image24.sv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image" Target="../media/image23.png"/><Relationship Id="rId5" Type="http://schemas.openxmlformats.org/officeDocument/2006/relationships/tags" Target="../tags/tag48.xml"/><Relationship Id="rId10" Type="http://schemas.openxmlformats.org/officeDocument/2006/relationships/image" Target="../media/image20.svg"/><Relationship Id="rId4" Type="http://schemas.openxmlformats.org/officeDocument/2006/relationships/tags" Target="../tags/tag47.xml"/><Relationship Id="rId9" Type="http://schemas.openxmlformats.org/officeDocument/2006/relationships/image" Target="../media/image19.png"/><Relationship Id="rId14" Type="http://schemas.openxmlformats.org/officeDocument/2006/relationships/image" Target="../media/image22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1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5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Model Building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Model Validity (Goodness of Fit) </a:t>
            </a:r>
            <a:endParaRPr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7DD92781-2C24-4FEB-93F8-2ABBC0412A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How well does the model fit in practice (new data)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Goes beyond validity metrics.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We are concerned on robustness of predictions.</a:t>
            </a:r>
          </a:p>
        </p:txBody>
      </p:sp>
      <p:pic>
        <p:nvPicPr>
          <p:cNvPr id="3" name="Picture 2" descr="05_03">
            <a:extLst>
              <a:ext uri="{FF2B5EF4-FFF2-40B4-BE49-F238E27FC236}">
                <a16:creationId xmlns:a16="http://schemas.microsoft.com/office/drawing/2014/main" id="{354F242E-827E-7883-DB10-710E4234F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92" y="3109410"/>
            <a:ext cx="5811740" cy="341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443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Model Validity </a:t>
            </a:r>
            <a:endParaRPr dirty="0"/>
          </a:p>
        </p:txBody>
      </p:sp>
      <p:pic>
        <p:nvPicPr>
          <p:cNvPr id="6" name="Picture 5" descr="eq05_p266a">
            <a:extLst>
              <a:ext uri="{FF2B5EF4-FFF2-40B4-BE49-F238E27FC236}">
                <a16:creationId xmlns:a16="http://schemas.microsoft.com/office/drawing/2014/main" id="{4AE51BF2-719B-46DF-8FFB-E74BA6896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25" y="1554031"/>
            <a:ext cx="9489196" cy="231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evorzugt Konvention Schüssel vb net linear regression Maske treten Frieden">
            <a:extLst>
              <a:ext uri="{FF2B5EF4-FFF2-40B4-BE49-F238E27FC236}">
                <a16:creationId xmlns:a16="http://schemas.microsoft.com/office/drawing/2014/main" id="{232F4739-3A41-4F3A-98A2-7B79EF6FC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90" y="4012705"/>
            <a:ext cx="3739991" cy="246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sualization trick for multivariate regression problems">
            <a:extLst>
              <a:ext uri="{FF2B5EF4-FFF2-40B4-BE49-F238E27FC236}">
                <a16:creationId xmlns:a16="http://schemas.microsoft.com/office/drawing/2014/main" id="{B9AE23C9-5C6F-4AD1-BF5A-AB1BD7FB5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57" y="3823981"/>
            <a:ext cx="3739991" cy="276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286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Train/Test Split to Measure Performance</a:t>
            </a:r>
            <a:endParaRPr dirty="0"/>
          </a:p>
        </p:txBody>
      </p:sp>
      <p:sp>
        <p:nvSpPr>
          <p:cNvPr id="4" name="Google Shape;251;p1">
            <a:extLst>
              <a:ext uri="{FF2B5EF4-FFF2-40B4-BE49-F238E27FC236}">
                <a16:creationId xmlns:a16="http://schemas.microsoft.com/office/drawing/2014/main" id="{2E02C278-0760-4F2D-8BD1-FFD43A3F8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Simulates how your model would perform with new data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Usually more data assigned to training (i.e., 70%, 80%)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A4B09-EA46-58AA-38AA-C5CF252DD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45400"/>
            <a:ext cx="8162303" cy="127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k-Fold Cross-Validation</a:t>
            </a:r>
            <a:endParaRPr dirty="0"/>
          </a:p>
        </p:txBody>
      </p:sp>
      <p:sp>
        <p:nvSpPr>
          <p:cNvPr id="4" name="Google Shape;251;p1">
            <a:extLst>
              <a:ext uri="{FF2B5EF4-FFF2-40B4-BE49-F238E27FC236}">
                <a16:creationId xmlns:a16="http://schemas.microsoft.com/office/drawing/2014/main" id="{2E02C278-0760-4F2D-8BD1-FFD43A3F8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Similar to train/test split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Allows to use ALL data for training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158974-E4AD-A13D-BEA3-56C921B1C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58" y="2817159"/>
            <a:ext cx="5613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67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Metrics: Mean Squared Error (MSE)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Average of the squared errors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This is calculated on the test data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  <a:tabLst>
                    <a:tab pos="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𝐌𝐒𝐄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2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>
            <a:extLst>
              <a:ext uri="{FF2B5EF4-FFF2-40B4-BE49-F238E27FC236}">
                <a16:creationId xmlns:a16="http://schemas.microsoft.com/office/drawing/2014/main" id="{EA1A01E2-E86F-AED2-880E-19A86A875909}"/>
              </a:ext>
            </a:extLst>
          </p:cNvPr>
          <p:cNvSpPr/>
          <p:nvPr/>
        </p:nvSpPr>
        <p:spPr>
          <a:xfrm>
            <a:off x="339634" y="752739"/>
            <a:ext cx="482600" cy="55033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FEA231D-C3BA-0507-0E93-9A6EC982C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402936"/>
              </p:ext>
            </p:extLst>
          </p:nvPr>
        </p:nvGraphicFramePr>
        <p:xfrm>
          <a:off x="5275385" y="3024554"/>
          <a:ext cx="5691554" cy="2810733"/>
        </p:xfrm>
        <a:graphic>
          <a:graphicData uri="http://schemas.openxmlformats.org/drawingml/2006/table">
            <a:tbl>
              <a:tblPr/>
              <a:tblGrid>
                <a:gridCol w="1533356">
                  <a:extLst>
                    <a:ext uri="{9D8B030D-6E8A-4147-A177-3AD203B41FA5}">
                      <a16:colId xmlns:a16="http://schemas.microsoft.com/office/drawing/2014/main" val="347314154"/>
                    </a:ext>
                  </a:extLst>
                </a:gridCol>
                <a:gridCol w="1622390">
                  <a:extLst>
                    <a:ext uri="{9D8B030D-6E8A-4147-A177-3AD203B41FA5}">
                      <a16:colId xmlns:a16="http://schemas.microsoft.com/office/drawing/2014/main" val="1559833587"/>
                    </a:ext>
                  </a:extLst>
                </a:gridCol>
                <a:gridCol w="1177222">
                  <a:extLst>
                    <a:ext uri="{9D8B030D-6E8A-4147-A177-3AD203B41FA5}">
                      <a16:colId xmlns:a16="http://schemas.microsoft.com/office/drawing/2014/main" val="3739382319"/>
                    </a:ext>
                  </a:extLst>
                </a:gridCol>
                <a:gridCol w="1358586">
                  <a:extLst>
                    <a:ext uri="{9D8B030D-6E8A-4147-A177-3AD203B41FA5}">
                      <a16:colId xmlns:a16="http://schemas.microsoft.com/office/drawing/2014/main" val="3042876792"/>
                    </a:ext>
                  </a:extLst>
                </a:gridCol>
              </a:tblGrid>
              <a:tr h="30223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Actual (y)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Predicted (yhat)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Errors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Squared Errors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3639710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23.5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25.7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9736291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45.1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560836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34.7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35.5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6817673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29.8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626990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823606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824857"/>
                  </a:ext>
                </a:extLst>
              </a:tr>
              <a:tr h="3159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7253860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639994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SSE / 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856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191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484DE74-15CC-F7EC-51F6-F12F79E3E3B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92DA37-BD10-65C8-3D21-E7E6B78BD6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A retail company uses a predictive model to forecast monthly sales. The company provides the actual and predicted sales figures for 4 consecutive months (in thousands of dollars). Calculate the MSE for the predictive model.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AA6CA5-2064-7A96-E900-BEFD99731F2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1E149DD-DF0C-9A4B-41A2-9B79EB36D795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7D3280-562F-A8A2-E0EA-8F8DE9C1C6C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89A6F22-53AB-929A-BBFF-9BBC22FD102C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533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124373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Metrics: Root Mean Squared Error (RMSE)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Square root of MSE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This is calculated on the test data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  <a:tabLst>
                    <a:tab pos="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𝐑𝐌𝐒𝐄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2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own Arrow 2">
            <a:extLst>
              <a:ext uri="{FF2B5EF4-FFF2-40B4-BE49-F238E27FC236}">
                <a16:creationId xmlns:a16="http://schemas.microsoft.com/office/drawing/2014/main" id="{D0A03FB5-C9CA-0788-08F5-253A94369508}"/>
              </a:ext>
            </a:extLst>
          </p:cNvPr>
          <p:cNvSpPr/>
          <p:nvPr/>
        </p:nvSpPr>
        <p:spPr>
          <a:xfrm>
            <a:off x="339634" y="752739"/>
            <a:ext cx="482600" cy="55033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51BFC0D-7FFA-C6A2-7869-4678CEAC93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262679"/>
              </p:ext>
            </p:extLst>
          </p:nvPr>
        </p:nvGraphicFramePr>
        <p:xfrm>
          <a:off x="5275385" y="3024554"/>
          <a:ext cx="5691554" cy="3084800"/>
        </p:xfrm>
        <a:graphic>
          <a:graphicData uri="http://schemas.openxmlformats.org/drawingml/2006/table">
            <a:tbl>
              <a:tblPr/>
              <a:tblGrid>
                <a:gridCol w="1533356">
                  <a:extLst>
                    <a:ext uri="{9D8B030D-6E8A-4147-A177-3AD203B41FA5}">
                      <a16:colId xmlns:a16="http://schemas.microsoft.com/office/drawing/2014/main" val="347314154"/>
                    </a:ext>
                  </a:extLst>
                </a:gridCol>
                <a:gridCol w="1622390">
                  <a:extLst>
                    <a:ext uri="{9D8B030D-6E8A-4147-A177-3AD203B41FA5}">
                      <a16:colId xmlns:a16="http://schemas.microsoft.com/office/drawing/2014/main" val="1559833587"/>
                    </a:ext>
                  </a:extLst>
                </a:gridCol>
                <a:gridCol w="1177222">
                  <a:extLst>
                    <a:ext uri="{9D8B030D-6E8A-4147-A177-3AD203B41FA5}">
                      <a16:colId xmlns:a16="http://schemas.microsoft.com/office/drawing/2014/main" val="3739382319"/>
                    </a:ext>
                  </a:extLst>
                </a:gridCol>
                <a:gridCol w="1358586">
                  <a:extLst>
                    <a:ext uri="{9D8B030D-6E8A-4147-A177-3AD203B41FA5}">
                      <a16:colId xmlns:a16="http://schemas.microsoft.com/office/drawing/2014/main" val="3042876792"/>
                    </a:ext>
                  </a:extLst>
                </a:gridCol>
              </a:tblGrid>
              <a:tr h="30223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Actual (y)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Predicted (yhat)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Errors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Squared Errors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3639710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23.5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25.7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9736291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45.1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560836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34.7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35.5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6817673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29.8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626990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823606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824857"/>
                  </a:ext>
                </a:extLst>
              </a:tr>
              <a:tr h="3159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7253860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639994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SSE / 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8562501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sqrt(MSE)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5844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905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558E7DD-DDEC-EFDD-6AD5-06F4CF192D5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9B958BD-3432-7CF6-994C-E8101A64BC9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9CBC7D-1638-92D1-428A-F7C5AE1DABA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A retail company uses a predictive model to forecast monthly sales. The company provides the following actual and predicted sales figures for 4 consecutive months (in thousands of dollars). Using the given data, calculate the Root Mean Squared Error (RMSE) of the predictive model.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A4BDD3-78A8-0E55-FB02-29B062893B3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364F07D-2F46-6D48-7F93-C462B681B7B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47720C-FC27-DCB2-093B-2C9AC0FB334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0581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124373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Metrics: Mean Absolute Error (MAE)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Absolute value of the errors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This is calculated on the test data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  <a:tabLst>
                    <a:tab pos="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𝐄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  <a:tabLst>
                    <a:tab pos="0" algn="l"/>
                  </a:tabLst>
                </a:pPr>
                <a:endParaRPr lang="en-US" b="1" dirty="0"/>
              </a:p>
            </p:txBody>
          </p:sp>
        </mc:Choice>
        <mc:Fallback xmlns=""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2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own Arrow 7">
            <a:extLst>
              <a:ext uri="{FF2B5EF4-FFF2-40B4-BE49-F238E27FC236}">
                <a16:creationId xmlns:a16="http://schemas.microsoft.com/office/drawing/2014/main" id="{678E2030-9459-93EB-5D13-D5EFB0CAC7E8}"/>
              </a:ext>
            </a:extLst>
          </p:cNvPr>
          <p:cNvSpPr/>
          <p:nvPr/>
        </p:nvSpPr>
        <p:spPr>
          <a:xfrm>
            <a:off x="339634" y="752739"/>
            <a:ext cx="482600" cy="55033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D4E15F-C381-2BCB-C47D-32189D313B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41550"/>
              </p:ext>
            </p:extLst>
          </p:nvPr>
        </p:nvGraphicFramePr>
        <p:xfrm>
          <a:off x="5275385" y="3024554"/>
          <a:ext cx="5691554" cy="2810733"/>
        </p:xfrm>
        <a:graphic>
          <a:graphicData uri="http://schemas.openxmlformats.org/drawingml/2006/table">
            <a:tbl>
              <a:tblPr/>
              <a:tblGrid>
                <a:gridCol w="1533356">
                  <a:extLst>
                    <a:ext uri="{9D8B030D-6E8A-4147-A177-3AD203B41FA5}">
                      <a16:colId xmlns:a16="http://schemas.microsoft.com/office/drawing/2014/main" val="347314154"/>
                    </a:ext>
                  </a:extLst>
                </a:gridCol>
                <a:gridCol w="1622390">
                  <a:extLst>
                    <a:ext uri="{9D8B030D-6E8A-4147-A177-3AD203B41FA5}">
                      <a16:colId xmlns:a16="http://schemas.microsoft.com/office/drawing/2014/main" val="1559833587"/>
                    </a:ext>
                  </a:extLst>
                </a:gridCol>
                <a:gridCol w="1177222">
                  <a:extLst>
                    <a:ext uri="{9D8B030D-6E8A-4147-A177-3AD203B41FA5}">
                      <a16:colId xmlns:a16="http://schemas.microsoft.com/office/drawing/2014/main" val="3739382319"/>
                    </a:ext>
                  </a:extLst>
                </a:gridCol>
                <a:gridCol w="1358586">
                  <a:extLst>
                    <a:ext uri="{9D8B030D-6E8A-4147-A177-3AD203B41FA5}">
                      <a16:colId xmlns:a16="http://schemas.microsoft.com/office/drawing/2014/main" val="3042876792"/>
                    </a:ext>
                  </a:extLst>
                </a:gridCol>
              </a:tblGrid>
              <a:tr h="30223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Actual (y)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Predicted (yhat)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Errors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Absolute Errors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3639710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23.5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25.7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9736291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45.1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560836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34.7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35.5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6817673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29.8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626990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823606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824857"/>
                  </a:ext>
                </a:extLst>
              </a:tr>
              <a:tr h="3159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7253860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639994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SAE / 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85625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279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98FF26F-BBAB-A44E-8EE4-3EE9C081B4F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E14B6ED-93D5-D2FA-46B4-AC71AD4F97D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CA3B25-1F92-C1B5-31ED-E03C9AD5DA9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A retail company uses a predictive model to forecast monthly sales. The company provides the following actual and predicted sales figures for 4 consecutive months (in thousands of dollars). Using the given data, calculate the Mean Absolute Error (MAE) of the predictive model.
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42269B2-6669-5A94-F8DA-84406AC597F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4200BA2-5515-E202-92FB-CF139187549C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11F84B-F76A-C40F-C655-B0339BA4190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070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Predictive Modeling</a:t>
            </a:r>
            <a:endParaRPr dirty="0"/>
          </a:p>
        </p:txBody>
      </p:sp>
      <p:pic>
        <p:nvPicPr>
          <p:cNvPr id="1026" name="Picture 2" descr="Anatomy of Predictive Analytics in Email Marketing Part 2">
            <a:extLst>
              <a:ext uri="{FF2B5EF4-FFF2-40B4-BE49-F238E27FC236}">
                <a16:creationId xmlns:a16="http://schemas.microsoft.com/office/drawing/2014/main" id="{350A6EC2-10CC-484D-8FC1-D0BD545F3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838" y="4411154"/>
            <a:ext cx="3128790" cy="131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124373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Metrics: R</a:t>
            </a:r>
            <a:r>
              <a:rPr lang="en-US" baseline="30000" dirty="0"/>
              <a:t>2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198" y="1611191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SSR/SST (Explained / Total Variation)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This is calculated on the test data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  <a:tabLst>
                    <a:tab pos="0" algn="l"/>
                  </a:tabLst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  <a:tabLst>
                    <a:tab pos="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sSup>
                        <m:sSupPr>
                          <m:ctrlPr>
                            <a:rPr lang="en-US" b="1" i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𝑺𝑺𝑬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𝑺𝑺𝑻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  <a:tabLst>
                    <a:tab pos="0" algn="l"/>
                  </a:tabLst>
                </a:pPr>
                <a:endParaRPr lang="en-US" b="1" dirty="0"/>
              </a:p>
            </p:txBody>
          </p:sp>
        </mc:Choice>
        <mc:Fallback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198" y="1611191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6" t="-26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Up Arrow 7">
            <a:extLst>
              <a:ext uri="{FF2B5EF4-FFF2-40B4-BE49-F238E27FC236}">
                <a16:creationId xmlns:a16="http://schemas.microsoft.com/office/drawing/2014/main" id="{C7B010B8-34FA-9F33-736E-CBCD24E55542}"/>
              </a:ext>
            </a:extLst>
          </p:cNvPr>
          <p:cNvSpPr/>
          <p:nvPr/>
        </p:nvSpPr>
        <p:spPr>
          <a:xfrm>
            <a:off x="262467" y="711200"/>
            <a:ext cx="575731" cy="575733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640CB6F-002F-4F76-0E93-0E1EB0110B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138362"/>
              </p:ext>
            </p:extLst>
          </p:nvPr>
        </p:nvGraphicFramePr>
        <p:xfrm>
          <a:off x="961293" y="3856892"/>
          <a:ext cx="4255476" cy="2536666"/>
        </p:xfrm>
        <a:graphic>
          <a:graphicData uri="http://schemas.openxmlformats.org/drawingml/2006/table">
            <a:tbl>
              <a:tblPr/>
              <a:tblGrid>
                <a:gridCol w="1043353">
                  <a:extLst>
                    <a:ext uri="{9D8B030D-6E8A-4147-A177-3AD203B41FA5}">
                      <a16:colId xmlns:a16="http://schemas.microsoft.com/office/drawing/2014/main" val="347314154"/>
                    </a:ext>
                  </a:extLst>
                </a:gridCol>
                <a:gridCol w="879231">
                  <a:extLst>
                    <a:ext uri="{9D8B030D-6E8A-4147-A177-3AD203B41FA5}">
                      <a16:colId xmlns:a16="http://schemas.microsoft.com/office/drawing/2014/main" val="1559833587"/>
                    </a:ext>
                  </a:extLst>
                </a:gridCol>
                <a:gridCol w="785446">
                  <a:extLst>
                    <a:ext uri="{9D8B030D-6E8A-4147-A177-3AD203B41FA5}">
                      <a16:colId xmlns:a16="http://schemas.microsoft.com/office/drawing/2014/main" val="3739382319"/>
                    </a:ext>
                  </a:extLst>
                </a:gridCol>
                <a:gridCol w="1547446">
                  <a:extLst>
                    <a:ext uri="{9D8B030D-6E8A-4147-A177-3AD203B41FA5}">
                      <a16:colId xmlns:a16="http://schemas.microsoft.com/office/drawing/2014/main" val="3042876792"/>
                    </a:ext>
                  </a:extLst>
                </a:gridCol>
              </a:tblGrid>
              <a:tr h="30223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Actual (y)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Mean(y)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Errors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Squared Errors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3639710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23.5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33.275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9736291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45.1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33.275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560836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34.7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33.275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6817673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29.8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33.275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626990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823606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824857"/>
                  </a:ext>
                </a:extLst>
              </a:tr>
              <a:tr h="3159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SST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7253860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63999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9F15402-3BA9-14BA-2EC6-0329992EFF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365096"/>
              </p:ext>
            </p:extLst>
          </p:nvPr>
        </p:nvGraphicFramePr>
        <p:xfrm>
          <a:off x="5591907" y="3871424"/>
          <a:ext cx="5052647" cy="2536666"/>
        </p:xfrm>
        <a:graphic>
          <a:graphicData uri="http://schemas.openxmlformats.org/drawingml/2006/table">
            <a:tbl>
              <a:tblPr/>
              <a:tblGrid>
                <a:gridCol w="1043353">
                  <a:extLst>
                    <a:ext uri="{9D8B030D-6E8A-4147-A177-3AD203B41FA5}">
                      <a16:colId xmlns:a16="http://schemas.microsoft.com/office/drawing/2014/main" val="34731415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1559833587"/>
                    </a:ext>
                  </a:extLst>
                </a:gridCol>
                <a:gridCol w="879230">
                  <a:extLst>
                    <a:ext uri="{9D8B030D-6E8A-4147-A177-3AD203B41FA5}">
                      <a16:colId xmlns:a16="http://schemas.microsoft.com/office/drawing/2014/main" val="3739382319"/>
                    </a:ext>
                  </a:extLst>
                </a:gridCol>
                <a:gridCol w="2063264">
                  <a:extLst>
                    <a:ext uri="{9D8B030D-6E8A-4147-A177-3AD203B41FA5}">
                      <a16:colId xmlns:a16="http://schemas.microsoft.com/office/drawing/2014/main" val="3042876792"/>
                    </a:ext>
                  </a:extLst>
                </a:gridCol>
              </a:tblGrid>
              <a:tr h="30223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Actual (y)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Pred(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yhat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Errors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Squared Errors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3639710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23.5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25.7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9736291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45.1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43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9560836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34.7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35.5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6817673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29.8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Helvetica" pitchFamily="2" charset="0"/>
                        </a:rPr>
                        <a:t>30.1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626990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823606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3824857"/>
                  </a:ext>
                </a:extLst>
              </a:tr>
              <a:tr h="3159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7253860"/>
                  </a:ext>
                </a:extLst>
              </a:tr>
              <a:tr h="274067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26399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38661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B71DC23-F2F8-77E1-3EC4-81F5A988C2D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DFFD9A7-EDAA-0508-C741-539F83D508E4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4C8C6C-6BEC-CA2B-8C59-0A7804BCA59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A retail company uses a predictive model to forecast monthly sales. The company provides the following actual and predicted sales figures for 4 consecutive months (in thousands of dollars). The mean of the actual sales values is 57.5 thousand.
Using the given data, calculate the R-squared (R²) value for the model.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651B5E-4056-7D86-3D98-14EBED733A9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E9269A3-3769-8535-EA47-5E87A57893FB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8D26FD9-FA30-ACF4-D280-851C835E182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58193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124373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Metrics: Complexity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The model degrees of freedom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 measure model complexity 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We use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 for the trained model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Quantitative (Numeric) Predictors</a:t>
                </a:r>
                <a:r>
                  <a:rPr lang="en-US" dirty="0"/>
                  <a:t>: contribute 1 model </a:t>
                </a:r>
                <a:r>
                  <a:rPr lang="en-US" dirty="0" err="1"/>
                  <a:t>df</a:t>
                </a: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Categorical Predictors: </a:t>
                </a:r>
                <a:r>
                  <a:rPr lang="en-US" dirty="0"/>
                  <a:t>contribute (# levels – 1) model </a:t>
                </a:r>
                <a:r>
                  <a:rPr lang="en-US" dirty="0" err="1"/>
                  <a:t>df</a:t>
                </a: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Estimated Parameters =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  <a:tabLst>
                    <a:tab pos="0" algn="l"/>
                  </a:tabLst>
                </a:pPr>
                <a:endParaRPr lang="en-US" b="1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  <a:tabLst>
                    <a:tab pos="0" algn="l"/>
                  </a:tabLst>
                </a:pPr>
                <a:endParaRPr lang="en-US" b="1" dirty="0"/>
              </a:p>
            </p:txBody>
          </p:sp>
        </mc:Choice>
        <mc:Fallback xmlns=""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2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own Arrow 1">
            <a:extLst>
              <a:ext uri="{FF2B5EF4-FFF2-40B4-BE49-F238E27FC236}">
                <a16:creationId xmlns:a16="http://schemas.microsoft.com/office/drawing/2014/main" id="{95563813-A3E0-3B6F-4F05-BD82A7D85ADB}"/>
              </a:ext>
            </a:extLst>
          </p:cNvPr>
          <p:cNvSpPr/>
          <p:nvPr/>
        </p:nvSpPr>
        <p:spPr>
          <a:xfrm>
            <a:off x="339634" y="752739"/>
            <a:ext cx="482600" cy="55033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4042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8AF6220-6C76-273E-CB3E-154847CA07F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0A314140-922F-C36A-0089-B67D7D5837F6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AADB21-7321-9BC2-097D-9A3229277F1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A retail company uses a predictive model to forecast monthly sales based on the following actual and predicted sales figures for 4 consecutive months (in thousands of dollars). The model has only 1 predictor. How many parameters are estimated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4CEC1BC-9EAD-194E-E8AC-621EA69D024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ACD956-D28C-6695-82A4-0291E4533CB1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F5B39C-E3A7-9768-8C6A-AB66CC6A0AB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352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124373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Metrics: Akaike Information Criterion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AIC balances model performance (SSE) and complexity 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This is calculated on the test data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  <a:tabLst>
                    <a:tab pos="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𝐀𝐈𝐂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𝒍𝒏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𝑺𝑺𝑬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  <a:tabLst>
                    <a:tab pos="0" algn="l"/>
                  </a:tabLst>
                </a:pPr>
                <a:endParaRPr lang="en-US" b="1" dirty="0"/>
              </a:p>
            </p:txBody>
          </p:sp>
        </mc:Choice>
        <mc:Fallback xmlns=""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2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7FE8CC3-E1EF-7888-5B54-A20ED13F2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325" y="3991970"/>
            <a:ext cx="6184900" cy="776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678E2030-9459-93EB-5D13-D5EFB0CAC7E8}"/>
              </a:ext>
            </a:extLst>
          </p:cNvPr>
          <p:cNvSpPr/>
          <p:nvPr/>
        </p:nvSpPr>
        <p:spPr>
          <a:xfrm>
            <a:off x="339634" y="752739"/>
            <a:ext cx="482600" cy="55033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BAAC92-1E60-66A3-7D4F-BC475B49D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325" y="5027390"/>
            <a:ext cx="6184899" cy="1479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5826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EC96822-19D2-F1C5-C0DF-8CA9EC3E366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9889EB6-6D5C-D228-F4E8-51B993BBE28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E173BC-A63D-639C-124A-4C816D80AE9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A retail company uses a predictive model to forecast monthly sales based on the following actual and predicted sales figures for 4 consecutive months (in thousands of dollars). The model has only 1 predictor. What is the AIC of the predictive model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E2B022-C239-B8FC-EAEC-FE096D8A4E3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016A484-4962-3F5E-BD1D-B3887848163F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488C51E-56BE-0769-6025-62D550121B4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553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124373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Metrics: Bayesian Information Criterion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BIC balances model performance (SSE) and complexity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Favors lower complexity 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This is calculated on the test data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  <a:tabLst>
                    <a:tab pos="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𝐁𝐈𝐂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𝒍𝒏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𝑺𝑺𝑬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  <a:tabLst>
                    <a:tab pos="0" algn="l"/>
                  </a:tabLst>
                </a:pPr>
                <a:endParaRPr lang="en-US" b="1" dirty="0"/>
              </a:p>
            </p:txBody>
          </p:sp>
        </mc:Choice>
        <mc:Fallback xmlns=""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2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7FE8CC3-E1EF-7888-5B54-A20ED13F2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325" y="3991970"/>
            <a:ext cx="6184900" cy="776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678E2030-9459-93EB-5D13-D5EFB0CAC7E8}"/>
              </a:ext>
            </a:extLst>
          </p:cNvPr>
          <p:cNvSpPr/>
          <p:nvPr/>
        </p:nvSpPr>
        <p:spPr>
          <a:xfrm>
            <a:off x="339634" y="752739"/>
            <a:ext cx="482600" cy="55033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BDF27C-8B23-145F-6DFF-91827EBC9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96" y="4928737"/>
            <a:ext cx="6184900" cy="1358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1919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3358EAB-9128-5540-E8BB-F57741A88F7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AF94B22-F64E-A7AA-F1D7-3E2E00601BCA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03BDE55-C6B5-6606-8D5C-B70EB44A4D5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A retail company uses a predictive model to forecast monthly sales based on the following actual and predicted sales figures for 4 consecutive months (in thousands of dollars). The model only has 1 predictor. Using this information, calculate the Bayesian Information Criterion (BIC) for the model.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C93D513-5723-46D6-411D-7E748521B64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29F7A9D-50F5-F603-7B0B-A0457BE33814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7FB625-BD86-8901-BA7B-DBC4AC4F6A3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496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Umbrellas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C1F709-5630-164B-4313-427959AEF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95" y="2014393"/>
            <a:ext cx="2011765" cy="4466649"/>
          </a:xfrm>
          <a:prstGeom prst="rect">
            <a:avLst/>
          </a:prstGeom>
        </p:spPr>
      </p:pic>
      <p:pic>
        <p:nvPicPr>
          <p:cNvPr id="8" name="Picture 2" descr="Real Estate Rain Sticker by Triplemint for iOS &amp; Android | GIPHY">
            <a:extLst>
              <a:ext uri="{FF2B5EF4-FFF2-40B4-BE49-F238E27FC236}">
                <a16:creationId xmlns:a16="http://schemas.microsoft.com/office/drawing/2014/main" id="{0CD24792-238A-DA84-49FA-49646E13D0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062" y="1393779"/>
            <a:ext cx="2853938" cy="285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435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Umbrellas</a:t>
            </a:r>
            <a:endParaRPr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2F1B2D-861B-F0B2-DAF5-7309C2748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723" y="1928102"/>
            <a:ext cx="8668749" cy="12257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2C07944-64EF-F312-C63D-395943883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614" y="4817541"/>
            <a:ext cx="7037372" cy="109802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FEC323-AF27-A8E0-17DB-C829A4A00DBE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7403300" y="2680611"/>
            <a:ext cx="1114246" cy="2259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E66BC47-7391-A355-D0B4-61CC97730839}"/>
              </a:ext>
            </a:extLst>
          </p:cNvPr>
          <p:cNvSpPr/>
          <p:nvPr/>
        </p:nvSpPr>
        <p:spPr>
          <a:xfrm>
            <a:off x="6952696" y="4940360"/>
            <a:ext cx="9012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3200" b="1" kern="1200" dirty="0">
                <a:ln w="22225">
                  <a:solidFill>
                    <a:srgbClr val="BE0A2A"/>
                  </a:solidFill>
                  <a:prstDash val="solid"/>
                </a:ln>
                <a:solidFill>
                  <a:srgbClr val="BE0A2A">
                    <a:lumMod val="40000"/>
                    <a:lumOff val="60000"/>
                  </a:srgbClr>
                </a:solidFill>
                <a:latin typeface="Calibri" pitchFamily="34" charset="0"/>
                <a:ea typeface="MS PGothic" pitchFamily="34" charset="-128"/>
                <a:cs typeface="+mn-cs"/>
              </a:rPr>
              <a:t>70%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8269AA-263F-E538-A9BE-D7C2C9023C6F}"/>
              </a:ext>
            </a:extLst>
          </p:cNvPr>
          <p:cNvSpPr/>
          <p:nvPr/>
        </p:nvSpPr>
        <p:spPr>
          <a:xfrm>
            <a:off x="9974479" y="4926247"/>
            <a:ext cx="9012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3200" b="1" kern="1200" dirty="0">
                <a:ln w="22225">
                  <a:solidFill>
                    <a:srgbClr val="BE0A2A"/>
                  </a:solidFill>
                  <a:prstDash val="solid"/>
                </a:ln>
                <a:solidFill>
                  <a:srgbClr val="BE0A2A">
                    <a:lumMod val="40000"/>
                    <a:lumOff val="60000"/>
                  </a:srgbClr>
                </a:solidFill>
                <a:latin typeface="Calibri" pitchFamily="34" charset="0"/>
                <a:ea typeface="MS PGothic" pitchFamily="34" charset="-128"/>
                <a:cs typeface="+mn-cs"/>
              </a:rPr>
              <a:t>30%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5530559-21F4-41AE-163D-308CDB480714}"/>
              </a:ext>
            </a:extLst>
          </p:cNvPr>
          <p:cNvCxnSpPr>
            <a:cxnSpLocks/>
            <a:endCxn id="19" idx="1"/>
          </p:cNvCxnSpPr>
          <p:nvPr/>
        </p:nvCxnSpPr>
        <p:spPr>
          <a:xfrm rot="16200000" flipH="1">
            <a:off x="2270850" y="3752789"/>
            <a:ext cx="2668619" cy="55891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BE3A41E-6C20-BC88-454C-017FDE08B47F}"/>
              </a:ext>
            </a:extLst>
          </p:cNvPr>
          <p:cNvCxnSpPr>
            <a:endCxn id="22" idx="3"/>
          </p:cNvCxnSpPr>
          <p:nvPr/>
        </p:nvCxnSpPr>
        <p:spPr>
          <a:xfrm>
            <a:off x="6180961" y="2962160"/>
            <a:ext cx="4694727" cy="2256475"/>
          </a:xfrm>
          <a:prstGeom prst="bentConnector3">
            <a:avLst>
              <a:gd name="adj1" fmla="val 10486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552C8A0-7026-ABB6-A8A9-A63FC18B28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74" y="1959275"/>
            <a:ext cx="2055562" cy="45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01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Explanatory (Descriptive) Models </a:t>
            </a:r>
            <a:endParaRPr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7DD92781-2C24-4FEB-93F8-2ABBC0412A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Aim to understand and interpret the underlying relationships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Help explain why or how something happens.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Emphasis on model interpretability.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Performance is measured by goodness of fit metrics</a:t>
            </a:r>
          </a:p>
        </p:txBody>
      </p:sp>
      <p:pic>
        <p:nvPicPr>
          <p:cNvPr id="1026" name="Picture 2" descr="Scatter plot with regression line or curve in R, scatter plot">
            <a:extLst>
              <a:ext uri="{FF2B5EF4-FFF2-40B4-BE49-F238E27FC236}">
                <a16:creationId xmlns:a16="http://schemas.microsoft.com/office/drawing/2014/main" id="{CDAEE2ED-89B2-DDBD-5435-401D952A3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81398"/>
            <a:ext cx="4075953" cy="305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476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Umbrellas Model 1</a:t>
            </a:r>
            <a:endParaRPr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552C8A0-7026-ABB6-A8A9-A63FC18B2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24" y="1690688"/>
            <a:ext cx="2055562" cy="459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477EDA-D5FE-4CDF-8F0C-879114C2A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190" y="1649124"/>
            <a:ext cx="7759772" cy="438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95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Umbrellas Model 2</a:t>
            </a:r>
            <a:endParaRPr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552C8A0-7026-ABB6-A8A9-A63FC18B2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24" y="1690688"/>
            <a:ext cx="2055562" cy="4591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33C1F4-607D-CBB2-BF41-2DBB28A34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271" y="1690688"/>
            <a:ext cx="7885610" cy="435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19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Calculating Metrics on Test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8D392-BFF6-C085-0699-3A16F1001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09" y="2717998"/>
            <a:ext cx="7772400" cy="2547944"/>
          </a:xfrm>
          <a:prstGeom prst="rect">
            <a:avLst/>
          </a:prstGeom>
        </p:spPr>
      </p:pic>
      <p:sp>
        <p:nvSpPr>
          <p:cNvPr id="11" name="Google Shape;251;p1">
            <a:extLst>
              <a:ext uri="{FF2B5EF4-FFF2-40B4-BE49-F238E27FC236}">
                <a16:creationId xmlns:a16="http://schemas.microsoft.com/office/drawing/2014/main" id="{9767AFB2-5AC0-1909-9CCF-92CC0BF0DE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Using multiple metrics can help select best model</a:t>
            </a:r>
          </a:p>
          <a:p>
            <a:pPr marL="0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b="1" dirty="0"/>
          </a:p>
          <a:p>
            <a:pPr marL="0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0714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Evaluating Model Performance</a:t>
            </a:r>
            <a:endParaRPr dirty="0"/>
          </a:p>
        </p:txBody>
      </p:sp>
      <p:pic>
        <p:nvPicPr>
          <p:cNvPr id="1026" name="Picture 2" descr="Anatomy of Predictive Analytics in Email Marketing Part 2">
            <a:extLst>
              <a:ext uri="{FF2B5EF4-FFF2-40B4-BE49-F238E27FC236}">
                <a16:creationId xmlns:a16="http://schemas.microsoft.com/office/drawing/2014/main" id="{350A6EC2-10CC-484D-8FC1-D0BD545F3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838" y="4411154"/>
            <a:ext cx="3128790" cy="131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28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Calculating Metrics on Test</a:t>
            </a:r>
            <a:endParaRPr dirty="0"/>
          </a:p>
        </p:txBody>
      </p:sp>
      <p:sp>
        <p:nvSpPr>
          <p:cNvPr id="11" name="Google Shape;251;p1">
            <a:extLst>
              <a:ext uri="{FF2B5EF4-FFF2-40B4-BE49-F238E27FC236}">
                <a16:creationId xmlns:a16="http://schemas.microsoft.com/office/drawing/2014/main" id="{9767AFB2-5AC0-1909-9CCF-92CC0BF0DE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We compare the metrics calculated on the test set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This results in an estimated performance of models on new data</a:t>
            </a:r>
          </a:p>
          <a:p>
            <a:pPr marL="0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b="1" dirty="0"/>
          </a:p>
          <a:p>
            <a:pPr marL="0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23A45-7C41-36B0-F783-B7BB10994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88130"/>
            <a:ext cx="9552091" cy="189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59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Predictive Models </a:t>
            </a:r>
            <a:endParaRPr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7DD92781-2C24-4FEB-93F8-2ABBC0412A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Aim to make accurate predictions about future or unseen data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Focus on the accuracy of predictions rather than relationships 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Emphasis on prediction accuracy.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Often use more complex models</a:t>
            </a:r>
          </a:p>
        </p:txBody>
      </p:sp>
      <p:pic>
        <p:nvPicPr>
          <p:cNvPr id="3074" name="Picture 2" descr="Time-Series Forecasting: Predicting Stock Prices Using Facebook's Prophet  Model | by Serafeim Loukas, PhD | Towards AI">
            <a:extLst>
              <a:ext uri="{FF2B5EF4-FFF2-40B4-BE49-F238E27FC236}">
                <a16:creationId xmlns:a16="http://schemas.microsoft.com/office/drawing/2014/main" id="{48459C95-E92F-30BA-3B93-5E9DEA9C3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80013"/>
            <a:ext cx="4884831" cy="295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568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Evaluating Model Performance</a:t>
            </a:r>
            <a:endParaRPr dirty="0"/>
          </a:p>
        </p:txBody>
      </p:sp>
      <p:pic>
        <p:nvPicPr>
          <p:cNvPr id="1026" name="Picture 2" descr="Anatomy of Predictive Analytics in Email Marketing Part 2">
            <a:extLst>
              <a:ext uri="{FF2B5EF4-FFF2-40B4-BE49-F238E27FC236}">
                <a16:creationId xmlns:a16="http://schemas.microsoft.com/office/drawing/2014/main" id="{350A6EC2-10CC-484D-8FC1-D0BD545F3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838" y="4411154"/>
            <a:ext cx="3128790" cy="131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157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Model Adequacy (Goodness of Fit)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251;p1">
                <a:extLst>
                  <a:ext uri="{FF2B5EF4-FFF2-40B4-BE49-F238E27FC236}">
                    <a16:creationId xmlns:a16="http://schemas.microsoft.com/office/drawing/2014/main" id="{7DD92781-2C24-4FEB-93F8-2ABBC0412AF6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How well does the model fit the data used.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Adj-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F-Statistic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Hypothesis tests for individual slopes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Hypothesis test for overall model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Model Assumptions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  <a:tabLst>
                    <a:tab pos="0" algn="l"/>
                  </a:tabLst>
                </a:pPr>
                <a:endParaRPr lang="en-US" dirty="0"/>
              </a:p>
            </p:txBody>
          </p:sp>
        </mc:Choice>
        <mc:Fallback xmlns="">
          <p:sp>
            <p:nvSpPr>
              <p:cNvPr id="5" name="Google Shape;251;p1">
                <a:extLst>
                  <a:ext uri="{FF2B5EF4-FFF2-40B4-BE49-F238E27FC236}">
                    <a16:creationId xmlns:a16="http://schemas.microsoft.com/office/drawing/2014/main" id="{7DD92781-2C24-4FEB-93F8-2ABBC0412AF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2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C9F405D0-BF55-E22A-D2E8-6A5A552D5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437" y="2488633"/>
            <a:ext cx="4633396" cy="398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75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Model Validity (Goodness of Fit) </a:t>
            </a:r>
            <a:endParaRPr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7DD92781-2C24-4FEB-93F8-2ABBC0412A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How well does the model fit in practice (new data)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Goes beyond validity metrics.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We are concerned on overfitting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9F6CF9-1BAB-552A-71D2-55E9AD2793FE}"/>
              </a:ext>
            </a:extLst>
          </p:cNvPr>
          <p:cNvGrpSpPr/>
          <p:nvPr/>
        </p:nvGrpSpPr>
        <p:grpSpPr>
          <a:xfrm>
            <a:off x="278167" y="2987330"/>
            <a:ext cx="6231689" cy="3305922"/>
            <a:chOff x="711796" y="3186953"/>
            <a:chExt cx="6231689" cy="330592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DB672F-D647-4898-805A-1DEB166DB649}"/>
                </a:ext>
              </a:extLst>
            </p:cNvPr>
            <p:cNvGrpSpPr/>
            <p:nvPr/>
          </p:nvGrpSpPr>
          <p:grpSpPr>
            <a:xfrm>
              <a:off x="838200" y="3258528"/>
              <a:ext cx="6105285" cy="3234347"/>
              <a:chOff x="838200" y="3258528"/>
              <a:chExt cx="6105285" cy="323434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56EA659-B145-0C69-00B7-4DE81AAE4A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0" y="3258528"/>
                <a:ext cx="6105285" cy="3234347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01BBDAC-91DC-D0B4-E514-71B92EC156DA}"/>
                  </a:ext>
                </a:extLst>
              </p:cNvPr>
              <p:cNvSpPr/>
              <p:nvPr/>
            </p:nvSpPr>
            <p:spPr>
              <a:xfrm>
                <a:off x="4529667" y="4368800"/>
                <a:ext cx="1981200" cy="711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10AF2C-6C44-42C9-7AA4-737026A65619}"/>
                </a:ext>
              </a:extLst>
            </p:cNvPr>
            <p:cNvSpPr/>
            <p:nvPr/>
          </p:nvSpPr>
          <p:spPr>
            <a:xfrm>
              <a:off x="5507915" y="5884433"/>
              <a:ext cx="1435570" cy="4840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601ED6-50BA-66BD-F7C1-984C124944F3}"/>
                </a:ext>
              </a:extLst>
            </p:cNvPr>
            <p:cNvSpPr/>
            <p:nvPr/>
          </p:nvSpPr>
          <p:spPr>
            <a:xfrm>
              <a:off x="711796" y="3186953"/>
              <a:ext cx="1601097" cy="4840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8341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Overfitting vs Underfitting</a:t>
            </a:r>
            <a:endParaRPr dirty="0"/>
          </a:p>
        </p:txBody>
      </p:sp>
      <p:sp>
        <p:nvSpPr>
          <p:cNvPr id="4" name="Google Shape;251;p1">
            <a:extLst>
              <a:ext uri="{FF2B5EF4-FFF2-40B4-BE49-F238E27FC236}">
                <a16:creationId xmlns:a16="http://schemas.microsoft.com/office/drawing/2014/main" id="{3441DF42-79A9-C7E1-5F2D-4029842C3E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0"/>
            <a:ext cx="11075633" cy="426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u="sng" dirty="0"/>
              <a:t>Overfitting</a:t>
            </a:r>
            <a:r>
              <a:rPr lang="en-US" b="1" dirty="0"/>
              <a:t>: </a:t>
            </a:r>
            <a:r>
              <a:rPr lang="en-US" dirty="0"/>
              <a:t>occurs when a model is too closely fit to the data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u="sng" dirty="0"/>
              <a:t>Underfitting</a:t>
            </a:r>
            <a:r>
              <a:rPr lang="en-US" b="1" dirty="0"/>
              <a:t>: </a:t>
            </a:r>
            <a:r>
              <a:rPr lang="en-US" dirty="0"/>
              <a:t>occurs when a model is not sufficient to fit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88EB-9817-4DD3-8FB1-C94D678A8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75" y="3081867"/>
            <a:ext cx="8361111" cy="33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87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Model Validity (Goodness of Fit) </a:t>
            </a:r>
            <a:endParaRPr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7DD92781-2C24-4FEB-93F8-2ABBC0412A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How well does the model fit in practice (new data)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Goes beyond validity metrics.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We are concerned on extrapolation</a:t>
            </a:r>
          </a:p>
        </p:txBody>
      </p:sp>
      <p:pic>
        <p:nvPicPr>
          <p:cNvPr id="2" name="Picture 1" descr="05_01">
            <a:extLst>
              <a:ext uri="{FF2B5EF4-FFF2-40B4-BE49-F238E27FC236}">
                <a16:creationId xmlns:a16="http://schemas.microsoft.com/office/drawing/2014/main" id="{FA9923B4-1CA7-4208-5627-35C30B5B5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11" y="3103764"/>
            <a:ext cx="7030616" cy="337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9512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3.3511"/>
  <p:tag name="SLIDO_PRESENTATION_ID" val="00000000-0000-0000-0000-000000000000"/>
  <p:tag name="SLIDO_EVENT_UUID" val="56cd3f0f-858e-4423-8353-19ed97b6960e"/>
  <p:tag name="SLIDO_EVENT_SECTION_UUID" val="f2d8d0e3-684d-42d5-a0fa-fc04bbfd441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9b55cbc1-a037-46cc-88db-1cbbf298d7d6"/>
  <p:tag name="SLIDO_TIMELINE" val="W3sicG9sbFF1ZXN0aW9uVXVpZCI6ImM4OGZkNDZmLTA5OTItNDFmOC05ZDY5LWM1YzhjMjk1ZTYxMSIsInNob3dSZXN1bHRzIjpmYWxzZX0seyJzaG93UmVzdWx0cyI6dHJ1ZSwicG9sbFF1ZXN0aW9uVXVpZCI6ImM4OGZkNDZmLTA5OTItNDFmOC05ZDY5LWM1YzhjMjk1ZTYxMSJ9XQ=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34b1649c-de50-4f98-9c92-18eeac6347fe"/>
  <p:tag name="SLIDO_TIMELINE" val="W3sicG9sbFF1ZXN0aW9uVXVpZCI6ImNmZDFlYWRkLWJmNTEtNDRjZS05ODU1LWIyOTRiMDljMzI1MyIsInNob3dSZXN1bHRzIjpmYWxzZX0seyJzaG93UmVzdWx0cyI6dHJ1ZSwicG9sbFF1ZXN0aW9uVXVpZCI6ImNmZDFlYWRkLWJmNTEtNDRjZS05ODU1LWIyOTRiMDljMzI1MyJ9XQ=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43581030-6e41-4506-8d1d-2fb7f83c358c"/>
  <p:tag name="SLIDO_TIMELINE" val="W3sicG9sbFF1ZXN0aW9uVXVpZCI6IjcxMzMwYjkxLWJlMTUtNDU3Zi05MDhjLTcyYTdhYzVkZGM5OCIsInNob3dSZXN1bHRzIjpmYWxzZX0seyJwb2xsUXVlc3Rpb25VdWlkIjoiNzEzMzBiOTEtYmUxNS00NTdmLTkwOGMtNzJhN2FjNWRkYzk4Iiwic2hvd1Jlc3VsdHMiOnRydWV9XQ=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f3408228-47ec-418e-872a-913db57fb43b"/>
  <p:tag name="SLIDO_TIMELINE" val="W3sicG9sbFF1ZXN0aW9uVXVpZCI6ImNiY2Y2NTljLWNkZjktNGQzMS05Y2IwLWQ2NWQyOGMyZDk4YSIsInNob3dSZXN1bHRzIjpmYWxzZX0seyJzaG93UmVzdWx0cyI6dHJ1ZSwicG9sbFF1ZXN0aW9uVXVpZCI6ImNiY2Y2NTljLWNkZjktNGQzMS05Y2IwLWQ2NWQyOGMyZDk4YSJ9XQ=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9cbb0f54-9736-4556-8e63-0b0e62c6aef3"/>
  <p:tag name="SLIDO_TIMELINE" val="W3sicG9sbFF1ZXN0aW9uVXVpZCI6IjkxZmRmMjkxLTA1NDMtNGIyYS1hOTkxLWMxNDRlYTIwZGIzNSIsInNob3dSZXN1bHRzIjpmYWxzZX0seyJwb2xsUXVlc3Rpb25VdWlkIjoiOTFmZGYyOTEtMDU0My00YjJhLWE5OTEtYzE0NGVhMjBkYjM1Iiwic2hvd1Jlc3VsdHMiOnRydWV9XQ=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13fb12c4-ed5b-4aad-8218-65ba7644290d"/>
  <p:tag name="SLIDO_TIMELINE" val="W3sicG9sbFF1ZXN0aW9uVXVpZCI6ImY1ZThmNTRjLTRmMWItNDk4NC04MTExLTUzNTYxYTAzZThiOSIsInNob3dSZXN1bHRzIjpmYWxzZX0seyJwb2xsUXVlc3Rpb25VdWlkIjoiZjVlOGY1NGMtNGYxYi00OTg0LTgxMTEtNTM1NjFhMDNlOGI5Iiwic2hvd1Jlc3VsdHMiOnRydWV9XQ==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a0b4f6d7-2750-436d-afb4-1b27a8b888a0"/>
  <p:tag name="SLIDO_TIMELINE" val="W3sicG9sbFF1ZXN0aW9uVXVpZCI6Ijc4NDJlYzU1LTZlNjctNDcyMC1iNjE2LWY2ZjUwMWYwZmFjNiIsInNob3dSZXN1bHRzIjpmYWxzZX0seyJzaG93UmVzdWx0cyI6dHJ1ZSwicG9sbFF1ZXN0aW9uVXVpZCI6Ijc4NDJlYzU1LTZlNjctNDcyMC1iNjE2LWY2ZjUwMWYwZmFjNiJ9XQ==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Custom 1">
      <a:dk1>
        <a:srgbClr val="006971"/>
      </a:dk1>
      <a:lt1>
        <a:sysClr val="window" lastClr="FFFFFF"/>
      </a:lt1>
      <a:dk2>
        <a:srgbClr val="9F0927"/>
      </a:dk2>
      <a:lt2>
        <a:srgbClr val="FFFEEF"/>
      </a:lt2>
      <a:accent1>
        <a:srgbClr val="006971"/>
      </a:accent1>
      <a:accent2>
        <a:srgbClr val="BE0A2A"/>
      </a:accent2>
      <a:accent3>
        <a:srgbClr val="F0CC3F"/>
      </a:accent3>
      <a:accent4>
        <a:srgbClr val="A7C784"/>
      </a:accent4>
      <a:accent5>
        <a:srgbClr val="D84725"/>
      </a:accent5>
      <a:accent6>
        <a:srgbClr val="00808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13900</TotalTime>
  <Words>1423</Words>
  <Application>Microsoft Macintosh PowerPoint</Application>
  <PresentationFormat>Widescreen</PresentationFormat>
  <Paragraphs>206</Paragraphs>
  <Slides>34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Lato</vt:lpstr>
      <vt:lpstr>Cambria Math</vt:lpstr>
      <vt:lpstr>Calibri</vt:lpstr>
      <vt:lpstr>Roboto Slab</vt:lpstr>
      <vt:lpstr>Lato Light</vt:lpstr>
      <vt:lpstr>Wingdings</vt:lpstr>
      <vt:lpstr>Aptos Narrow</vt:lpstr>
      <vt:lpstr>Arial</vt:lpstr>
      <vt:lpstr>Helvetica</vt:lpstr>
      <vt:lpstr>Office Theme</vt:lpstr>
      <vt:lpstr>Custom Design</vt:lpstr>
      <vt:lpstr>Module 5</vt:lpstr>
      <vt:lpstr>Predictive Modeling</vt:lpstr>
      <vt:lpstr>Explanatory (Descriptive) Models </vt:lpstr>
      <vt:lpstr>Predictive Models </vt:lpstr>
      <vt:lpstr>Evaluating Model Performance</vt:lpstr>
      <vt:lpstr>Model Adequacy (Goodness of Fit) </vt:lpstr>
      <vt:lpstr>Model Validity (Goodness of Fit) </vt:lpstr>
      <vt:lpstr>Overfitting vs Underfitting</vt:lpstr>
      <vt:lpstr>Model Validity (Goodness of Fit) </vt:lpstr>
      <vt:lpstr>Model Validity (Goodness of Fit) </vt:lpstr>
      <vt:lpstr>Model Validity </vt:lpstr>
      <vt:lpstr>Train/Test Split to Measure Performance</vt:lpstr>
      <vt:lpstr>k-Fold Cross-Validation</vt:lpstr>
      <vt:lpstr>Metrics: Mean Squared Error (MSE)</vt:lpstr>
      <vt:lpstr>PowerPoint Presentation</vt:lpstr>
      <vt:lpstr>Metrics: Root Mean Squared Error (RMSE)</vt:lpstr>
      <vt:lpstr>PowerPoint Presentation</vt:lpstr>
      <vt:lpstr>Metrics: Mean Absolute Error (MAE)</vt:lpstr>
      <vt:lpstr>PowerPoint Presentation</vt:lpstr>
      <vt:lpstr>Metrics: R2</vt:lpstr>
      <vt:lpstr>PowerPoint Presentation</vt:lpstr>
      <vt:lpstr>Metrics: Complexity</vt:lpstr>
      <vt:lpstr>PowerPoint Presentation</vt:lpstr>
      <vt:lpstr>Metrics: Akaike Information Criterion</vt:lpstr>
      <vt:lpstr>PowerPoint Presentation</vt:lpstr>
      <vt:lpstr>Metrics: Bayesian Information Criterion</vt:lpstr>
      <vt:lpstr>PowerPoint Presentation</vt:lpstr>
      <vt:lpstr>Example: Umbrellas</vt:lpstr>
      <vt:lpstr>Example: Umbrellas</vt:lpstr>
      <vt:lpstr>Example: Umbrellas Model 1</vt:lpstr>
      <vt:lpstr>Example: Umbrellas Model 2</vt:lpstr>
      <vt:lpstr>Example: Calculating Metrics on Test</vt:lpstr>
      <vt:lpstr>Evaluating Model Performance</vt:lpstr>
      <vt:lpstr>Example: Calculating Metrics on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</cp:lastModifiedBy>
  <cp:revision>258</cp:revision>
  <dcterms:modified xsi:type="dcterms:W3CDTF">2024-10-30T16:55:33Z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1.5.3.3511</vt:lpwstr>
  </property>
</Properties>
</file>